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1787" r:id="rId2"/>
    <p:sldId id="686" r:id="rId3"/>
    <p:sldId id="475" r:id="rId4"/>
    <p:sldId id="1801" r:id="rId5"/>
    <p:sldId id="1796" r:id="rId6"/>
    <p:sldId id="1790" r:id="rId7"/>
    <p:sldId id="1791" r:id="rId8"/>
    <p:sldId id="1798" r:id="rId9"/>
    <p:sldId id="1799" r:id="rId10"/>
    <p:sldId id="17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069" autoAdjust="0"/>
  </p:normalViewPr>
  <p:slideViewPr>
    <p:cSldViewPr snapToGrid="0">
      <p:cViewPr>
        <p:scale>
          <a:sx n="49" d="100"/>
          <a:sy n="49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F0FE-A469-45F4-B8DD-46C7B6DB2FA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2EAA6-E36C-48C3-A44A-63382A387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Australia’s housing crisis, largely hidden, is getting worse</a:t>
            </a:r>
          </a:p>
          <a:p>
            <a:r>
              <a:rPr lang="en-US" dirty="0"/>
              <a:t>https://finance.yahoo.com/news/australias-housing-crisis-largely-hidden-070415119.html?guccounter=1&amp;guce_referrer=aHR0cHM6Ly93d3cuZ29vZ2xlLmNvbS8&amp;guce_referrer_sig=AQAAAIeblSi7VEKUODbNCb9V4JDKGXyZJvlZsU_59oHV11iTLIA7Hz_-1hB6AIFjgR0hweoHP6PmFcHpz2DsQSW68EBJh7Ca8uaCkOsTQEnCZbUC_LqUkeBKCa_tS8VV1wWzrZfa3WtiOzj0sOeX1ZC88oJINHwQ2SiuGTf3YaZd73kv</a:t>
            </a:r>
          </a:p>
          <a:p>
            <a:endParaRPr lang="en-US" dirty="0"/>
          </a:p>
          <a:p>
            <a:r>
              <a:rPr lang="en-US" dirty="0" err="1"/>
              <a:t>Statistia</a:t>
            </a:r>
            <a:r>
              <a:rPr lang="en-US" dirty="0"/>
              <a:t> chart:</a:t>
            </a:r>
          </a:p>
          <a:p>
            <a:r>
              <a:rPr lang="en-US" dirty="0"/>
              <a:t>https://www.statista.com/chart/16902/places-where-its-hardest-to-afford-a-home/</a:t>
            </a:r>
          </a:p>
          <a:p>
            <a:endParaRPr lang="en-US" dirty="0"/>
          </a:p>
          <a:p>
            <a:r>
              <a:rPr lang="en-US" dirty="0"/>
              <a:t>Underquoting article title:</a:t>
            </a:r>
            <a:br>
              <a:rPr lang="en-US" dirty="0"/>
            </a:br>
            <a:r>
              <a:rPr lang="en-US" dirty="0"/>
              <a:t>https://www.theguardian.com/business/2022/aug/27/underquoting-in-australian-real-estate-industry-is-leaving-buyers-feeling-betrayed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POINTS TO COVER:</a:t>
            </a:r>
          </a:p>
          <a:p>
            <a:r>
              <a:rPr lang="en-US" dirty="0"/>
              <a:t>Australian citizens have difficulty finding housing.</a:t>
            </a:r>
          </a:p>
          <a:p>
            <a:r>
              <a:rPr lang="en-US" dirty="0"/>
              <a:t>Historically, Australia has had issues with housing affordability, seeing rising real estate prices over the past decade(s) or so. </a:t>
            </a:r>
          </a:p>
          <a:p>
            <a:r>
              <a:rPr lang="en-US" dirty="0"/>
              <a:t>This has made many Australian cities some of the least affordable places in the world.</a:t>
            </a:r>
          </a:p>
          <a:p>
            <a:r>
              <a:rPr lang="en-US" dirty="0"/>
              <a:t>Additionally, the real estate industry in Australia has rampant underquoting, which is to the </a:t>
            </a:r>
            <a:r>
              <a:rPr lang="en-US" dirty="0" err="1"/>
              <a:t>detremient</a:t>
            </a:r>
            <a:r>
              <a:rPr lang="en-US" dirty="0"/>
              <a:t> of buyers.</a:t>
            </a:r>
          </a:p>
          <a:p>
            <a:r>
              <a:rPr lang="en-US" dirty="0"/>
              <a:t>They go out and look at these properties, but eventually find out that the true value is beyond their price point.</a:t>
            </a:r>
          </a:p>
          <a:p>
            <a:endParaRPr lang="en-US" dirty="0"/>
          </a:p>
          <a:p>
            <a:r>
              <a:rPr lang="en-US" dirty="0"/>
              <a:t>By using a model, a buyer can look at the characteristics of a property in a listing and estimate the true price; better informed, find properties at a discount, find properties that fit their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– 1000 house listings </a:t>
            </a:r>
            <a:r>
              <a:rPr lang="en-US" dirty="0" err="1"/>
              <a:t>publically</a:t>
            </a:r>
            <a:r>
              <a:rPr lang="en-US" dirty="0"/>
              <a:t> available from Kaggle</a:t>
            </a:r>
          </a:p>
          <a:p>
            <a:r>
              <a:rPr lang="en-US" dirty="0"/>
              <a:t>After cleaning process – approximately 800 observations</a:t>
            </a:r>
          </a:p>
          <a:p>
            <a:endParaRPr lang="en-US" dirty="0"/>
          </a:p>
          <a:p>
            <a:r>
              <a:rPr lang="en-US" dirty="0"/>
              <a:t>Cleaning (land and building size, price)</a:t>
            </a:r>
          </a:p>
          <a:p>
            <a:r>
              <a:rPr lang="en-US" dirty="0"/>
              <a:t>Imputation of land, building, price according to property type</a:t>
            </a:r>
          </a:p>
          <a:p>
            <a:endParaRPr lang="en-US" dirty="0"/>
          </a:p>
          <a:p>
            <a:r>
              <a:rPr lang="en-US" dirty="0"/>
              <a:t>Preprocessing (scaling data + encoding property type and product depth)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statistics:</a:t>
            </a:r>
          </a:p>
          <a:p>
            <a:r>
              <a:rPr lang="en-US" dirty="0"/>
              <a:t>Most prevalent housing types: houses, units (375, 221)</a:t>
            </a:r>
          </a:p>
          <a:p>
            <a:r>
              <a:rPr lang="en-US" dirty="0"/>
              <a:t>Most prevalent product depth (variant): premiere (563)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9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7494-112F-441C-9757-76177A979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7B8A-AD70-4CB5-B782-D5D5A0014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5AA2-E535-48C2-AA6E-83B09453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81A83-6AC8-431E-807F-29555CCC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B5140-399F-42B5-A5A7-1B0F64D4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5C91-DA85-40A0-923D-6649F351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93BC5-7478-4BA7-A7D2-0E83C0D04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8DA0A-8A27-41A9-ABC5-901FF1C3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5A88-0462-4375-985C-07AE7694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F3D6-6A48-43C6-96F8-B251C39D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6887C-6591-43AE-BF02-753551CE4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192-13C4-4BA7-B2F3-3BEE03281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DCCC-84D1-4056-BE7A-0B20F919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1E5C-9E70-4B81-89BA-C43DA21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9EF9B-80BC-478D-A028-3F2C75D0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036753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162355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DA3-AF96-4D84-9875-39AF4780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4BE9-4578-4706-88CF-FABA4F05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99DC-0F11-4A6B-B52D-932339FF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D1A1-AEBC-4D60-9EDC-F1CA17B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9012C-D21D-4CF7-9FE1-5E7CEB39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9A7-CABC-4249-8895-3E8E46AD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907AE-F6A2-46C8-829C-6C487314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9822-80F7-433D-B3AB-FAA7B8E3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9E88-DB67-4CD2-AFDB-402F832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CAB1-67C2-4A5B-B81C-8EA3F15D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2A29-D151-4F22-B699-0DB5F1C8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B8AB-FBF4-40FF-AB6F-7DD9FB621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9285D-5049-428E-9A50-93C45145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78F5-0305-4469-B1E0-7FB95900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C200-4C0D-4F11-8663-9BEACE87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18211-F8AA-4E15-9F8D-A53C239E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F6FB-A53C-45D3-92D2-903909D1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27B64-06EA-4D4F-974F-0AA560F95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E9A4-23A3-4998-A5EE-1A76E057B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5F474-D6E6-4ABD-8126-803750523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495E1-7176-4B4F-81EC-A7BB2D1FC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4AC00-7D82-48BC-A925-FA1111AA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F538E-D472-4E94-8C25-8531CCF8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9E402-69ED-439E-BAC3-4D3F05E0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5C39-0815-4C84-8F64-C44BB6BC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05AA8-17E8-489A-8825-54D337E7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EC63-9256-403B-86EE-B7D3191E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E920E-7412-4DA3-B0F4-C4E16F0A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D91C2-2A66-4109-8664-E31F7D4A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46DF-2F4E-4F12-ADE7-7B00ECA3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D731A-06D8-404A-A2B8-DC342F3F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7F8A-068F-4CC7-897E-D7536B06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58B5-E56E-405D-9BE6-E23DA8E9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E76B0-ACC0-4C13-90DD-2EA95650E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F4F24-31D9-47E5-86A7-1825602E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64AA4-4946-403E-85BB-DA97F43E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B207-29DC-49AE-BC32-75F7BFF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FD56-6C83-48BF-A8D7-193ED60A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C96FF-73EB-40CB-B8E4-24BE0FF19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A376B-3B59-4195-A8A8-9DC3BC6F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4A2A0-FC5E-416C-9F1C-FAF93EF9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8816-8DCC-4D5E-B2FA-A27DB364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9E9F-8273-44AC-9B27-2E030684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F07D1-1A1D-47D7-A6A6-356F2024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6249D-ACAE-4C58-B310-0F7458914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F478-9029-4C3A-A555-6F633BBA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A4E4-9AD1-4A67-80EB-D99ED306E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54202-37C9-4B24-B566-225D677E8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BAC6F458-E700-4643-AD00-D1A3BA9532F1}"/>
              </a:ext>
            </a:extLst>
          </p:cNvPr>
          <p:cNvSpPr txBox="1"/>
          <p:nvPr userDrawn="1"/>
        </p:nvSpPr>
        <p:spPr>
          <a:xfrm>
            <a:off x="6336000" y="6477000"/>
            <a:ext cx="4896560" cy="1384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900" b="0">
                <a:solidFill>
                  <a:schemeClr val="tx1"/>
                </a:solidFill>
                <a:latin typeface="+mn-lt"/>
              </a:rPr>
              <a:t>AI Academy Apprenticeship Capstone</a:t>
            </a:r>
          </a:p>
        </p:txBody>
      </p:sp>
    </p:spTree>
    <p:extLst>
      <p:ext uri="{BB962C8B-B14F-4D97-AF65-F5344CB8AC3E}">
        <p14:creationId xmlns:p14="http://schemas.microsoft.com/office/powerpoint/2010/main" val="187205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4659037"/>
            <a:ext cx="4446269" cy="1571835"/>
          </a:xfrm>
        </p:spPr>
        <p:txBody>
          <a:bodyPr/>
          <a:lstStyle/>
          <a:p>
            <a:r>
              <a:rPr lang="en-US" dirty="0"/>
              <a:t>Home in the Outback: Predicting Housing Prices in Australia</a:t>
            </a:r>
            <a:br>
              <a:rPr lang="en-US" dirty="0"/>
            </a:br>
            <a:r>
              <a:rPr lang="en-US" sz="1800" dirty="0"/>
              <a:t>Andrew Yang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207E-7FD3-4B75-ADFE-CC565F8DB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January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10" name="Picture Placeholder 9" descr="Aerial view of suburb, showing houses, lawns, and trees">
            <a:extLst>
              <a:ext uri="{FF2B5EF4-FFF2-40B4-BE49-F238E27FC236}">
                <a16:creationId xmlns:a16="http://schemas.microsoft.com/office/drawing/2014/main" id="{EA366287-5C19-4A65-BA0C-31878EF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6634"/>
          <a:stretch/>
        </p:blipFill>
        <p:spPr>
          <a:xfrm>
            <a:off x="4080044" y="711295"/>
            <a:ext cx="4031911" cy="40319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569154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27DAC-AB39-4700-81BE-57A8EB12F4FA}"/>
              </a:ext>
            </a:extLst>
          </p:cNvPr>
          <p:cNvSpPr/>
          <p:nvPr/>
        </p:nvSpPr>
        <p:spPr>
          <a:xfrm>
            <a:off x="1286540" y="1690688"/>
            <a:ext cx="10207255" cy="14156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62000" tIns="54000" rIns="72000" bIns="54000" anchor="ctr">
            <a:noAutofit/>
          </a:bodyPr>
          <a:lstStyle/>
          <a:p>
            <a:r>
              <a:rPr lang="en-US" sz="2000" dirty="0"/>
              <a:t>On average, the best model predicts the true value of Australian housing within 85,967.02 AUD.</a:t>
            </a:r>
          </a:p>
          <a:p>
            <a:r>
              <a:rPr lang="en-US" sz="2000" dirty="0"/>
              <a:t>This is an approximately 31% improvement in performance compared to the baseline.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48D75F-F9AB-46F2-95EB-4A4F1F22EA9A}"/>
              </a:ext>
            </a:extLst>
          </p:cNvPr>
          <p:cNvSpPr/>
          <p:nvPr/>
        </p:nvSpPr>
        <p:spPr bwMode="gray">
          <a:xfrm>
            <a:off x="830935" y="2124181"/>
            <a:ext cx="548640" cy="54864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Pentagon 23">
            <a:extLst>
              <a:ext uri="{FF2B5EF4-FFF2-40B4-BE49-F238E27FC236}">
                <a16:creationId xmlns:a16="http://schemas.microsoft.com/office/drawing/2014/main" id="{7EDC94E0-E81B-47D7-ADE2-0F602D2EA0E8}"/>
              </a:ext>
            </a:extLst>
          </p:cNvPr>
          <p:cNvSpPr/>
          <p:nvPr/>
        </p:nvSpPr>
        <p:spPr bwMode="gray">
          <a:xfrm>
            <a:off x="145577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Limitations</a:t>
            </a:r>
          </a:p>
        </p:txBody>
      </p:sp>
      <p:sp>
        <p:nvSpPr>
          <p:cNvPr id="9" name="Pentagon 23">
            <a:extLst>
              <a:ext uri="{FF2B5EF4-FFF2-40B4-BE49-F238E27FC236}">
                <a16:creationId xmlns:a16="http://schemas.microsoft.com/office/drawing/2014/main" id="{038ACF5E-7049-4D35-A55A-939BD2C321CC}"/>
              </a:ext>
            </a:extLst>
          </p:cNvPr>
          <p:cNvSpPr/>
          <p:nvPr/>
        </p:nvSpPr>
        <p:spPr bwMode="gray">
          <a:xfrm>
            <a:off x="705798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Future Improvements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4DB62B-2754-4803-8F41-92E4F56419C8}"/>
              </a:ext>
            </a:extLst>
          </p:cNvPr>
          <p:cNvSpPr txBox="1">
            <a:spLocks/>
          </p:cNvSpPr>
          <p:nvPr/>
        </p:nvSpPr>
        <p:spPr bwMode="gray">
          <a:xfrm>
            <a:off x="1455775" y="4633500"/>
            <a:ext cx="5760720" cy="16194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Listing data is subject to underquoting.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Small public dataset (1000 listings)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Inability to implement geographic information.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AB44654-0410-4205-A9D3-9FBAC3C00D20}"/>
              </a:ext>
            </a:extLst>
          </p:cNvPr>
          <p:cNvSpPr txBox="1">
            <a:spLocks/>
          </p:cNvSpPr>
          <p:nvPr/>
        </p:nvSpPr>
        <p:spPr bwMode="gray">
          <a:xfrm>
            <a:off x="7057985" y="4633500"/>
            <a:ext cx="5760720" cy="141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Use sold housing data for true property value.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Implement neural networks on a larger dataset.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Investigate the effects listing agencies have on pricing.</a:t>
            </a:r>
          </a:p>
        </p:txBody>
      </p:sp>
    </p:spTree>
    <p:extLst>
      <p:ext uri="{BB962C8B-B14F-4D97-AF65-F5344CB8AC3E}">
        <p14:creationId xmlns:p14="http://schemas.microsoft.com/office/powerpoint/2010/main" val="91845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 bwMode="gray">
          <a:xfrm>
            <a:off x="1516320" y="1487214"/>
            <a:ext cx="2162871" cy="2162871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1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Business Understanding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4146371" y="2328033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7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 bwMode="auto">
          <a:xfrm>
            <a:off x="7604506" y="2328033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22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3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 bwMode="auto">
          <a:xfrm flipH="1">
            <a:off x="7604506" y="4831704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25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6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 bwMode="auto">
          <a:xfrm flipH="1">
            <a:off x="4150961" y="4831703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28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 bwMode="gray">
          <a:xfrm>
            <a:off x="5014564" y="1487214"/>
            <a:ext cx="2162871" cy="2162871"/>
          </a:xfrm>
          <a:prstGeom prst="ellipse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2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gray">
          <a:xfrm>
            <a:off x="8512808" y="1487212"/>
            <a:ext cx="2162871" cy="2162871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3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gray">
          <a:xfrm>
            <a:off x="8512807" y="3990885"/>
            <a:ext cx="2162871" cy="2162871"/>
          </a:xfrm>
          <a:prstGeom prst="ellipse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4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gray">
          <a:xfrm>
            <a:off x="5014564" y="3990885"/>
            <a:ext cx="2162871" cy="2162871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5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Modelling &amp; Evaluation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gray">
          <a:xfrm>
            <a:off x="1516320" y="3990885"/>
            <a:ext cx="2162871" cy="2162871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accent3"/>
            </a:solidFill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6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DAED0C5-E4D2-4FE7-B32C-3A9ABA29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80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6C816-5E77-4998-87B9-ECA4CFD85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" b="43925"/>
          <a:stretch/>
        </p:blipFill>
        <p:spPr>
          <a:xfrm>
            <a:off x="838200" y="2965470"/>
            <a:ext cx="6404163" cy="1325563"/>
          </a:xfrm>
          <a:prstGeom prst="rect">
            <a:avLst/>
          </a:prstGeom>
        </p:spPr>
      </p:pic>
      <p:pic>
        <p:nvPicPr>
          <p:cNvPr id="1026" name="Picture 2" descr="Infographic: Where It’s Hardest to Afford a Home | Statista">
            <a:extLst>
              <a:ext uri="{FF2B5EF4-FFF2-40B4-BE49-F238E27FC236}">
                <a16:creationId xmlns:a16="http://schemas.microsoft.com/office/drawing/2014/main" id="{0E9D8153-D121-4386-8ECE-7DA265BD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12" y="2690194"/>
            <a:ext cx="3484034" cy="3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69BE7-C5F3-43D2-81DD-B49DADAF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02088"/>
            <a:ext cx="10715946" cy="1180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760E5-52EC-4ABF-8397-D46E0AD26510}"/>
              </a:ext>
            </a:extLst>
          </p:cNvPr>
          <p:cNvSpPr txBox="1"/>
          <p:nvPr/>
        </p:nvSpPr>
        <p:spPr>
          <a:xfrm>
            <a:off x="838200" y="4773845"/>
            <a:ext cx="609514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“It’s misleading, it’s a fraud on purchasers. And until significant penalties are handed out, regulations have been ineffective … if one does it, others have to follow.”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- David Morrel, buyer’s advocate </a:t>
            </a:r>
          </a:p>
        </p:txBody>
      </p:sp>
    </p:spTree>
    <p:extLst>
      <p:ext uri="{BB962C8B-B14F-4D97-AF65-F5344CB8AC3E}">
        <p14:creationId xmlns:p14="http://schemas.microsoft.com/office/powerpoint/2010/main" val="4457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1BDB45-D34C-440E-8D6D-9BBEB2C4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F1564C8-DFB2-488E-A1C1-E29D3519CF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9822736"/>
              </p:ext>
            </p:extLst>
          </p:nvPr>
        </p:nvGraphicFramePr>
        <p:xfrm>
          <a:off x="6234694" y="1727799"/>
          <a:ext cx="5119106" cy="43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9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6BC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Objective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Develop a model for these potential homeowners that: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Determines the true price of a property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Aids in locating homes that fit the buyer’s requirements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Figures out which homes are sold at a discount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1510" marR="91510" marT="13716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70830CC-F79E-4099-B451-36646DB30E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440583"/>
              </p:ext>
            </p:extLst>
          </p:nvPr>
        </p:nvGraphicFramePr>
        <p:xfrm>
          <a:off x="838200" y="1727799"/>
          <a:ext cx="5171090" cy="43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9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6BC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Potential buyers are having difficulties buying or renting Australian properties.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Historical trend of rising prices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Rampant underquoting</a:t>
                      </a:r>
                      <a:b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</a:b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1510" marR="91510" marT="13716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57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Pentagon 23">
            <a:extLst>
              <a:ext uri="{FF2B5EF4-FFF2-40B4-BE49-F238E27FC236}">
                <a16:creationId xmlns:a16="http://schemas.microsoft.com/office/drawing/2014/main" id="{A53ABE99-26E0-4132-98F6-2666C12633A6}"/>
              </a:ext>
            </a:extLst>
          </p:cNvPr>
          <p:cNvSpPr/>
          <p:nvPr/>
        </p:nvSpPr>
        <p:spPr bwMode="gray">
          <a:xfrm>
            <a:off x="1699705" y="1690688"/>
            <a:ext cx="3678240" cy="822960"/>
          </a:xfrm>
          <a:prstGeom prst="homePlat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1	Building Size</a:t>
            </a:r>
          </a:p>
        </p:txBody>
      </p:sp>
      <p:sp>
        <p:nvSpPr>
          <p:cNvPr id="6" name="Pentagon 25">
            <a:extLst>
              <a:ext uri="{FF2B5EF4-FFF2-40B4-BE49-F238E27FC236}">
                <a16:creationId xmlns:a16="http://schemas.microsoft.com/office/drawing/2014/main" id="{8AF49EF3-1ED3-454B-B310-783CB5F4A2A0}"/>
              </a:ext>
            </a:extLst>
          </p:cNvPr>
          <p:cNvSpPr/>
          <p:nvPr/>
        </p:nvSpPr>
        <p:spPr bwMode="gray">
          <a:xfrm>
            <a:off x="1694712" y="2834912"/>
            <a:ext cx="3678240" cy="82296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3	Bedrooms</a:t>
            </a:r>
          </a:p>
        </p:txBody>
      </p:sp>
      <p:sp>
        <p:nvSpPr>
          <p:cNvPr id="8" name="Pentagon 27">
            <a:extLst>
              <a:ext uri="{FF2B5EF4-FFF2-40B4-BE49-F238E27FC236}">
                <a16:creationId xmlns:a16="http://schemas.microsoft.com/office/drawing/2014/main" id="{E6937158-1483-4BEF-967A-5F78E80F0FF1}"/>
              </a:ext>
            </a:extLst>
          </p:cNvPr>
          <p:cNvSpPr/>
          <p:nvPr/>
        </p:nvSpPr>
        <p:spPr bwMode="gray">
          <a:xfrm>
            <a:off x="7308112" y="2834912"/>
            <a:ext cx="36782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4	Bathrooms</a:t>
            </a:r>
          </a:p>
        </p:txBody>
      </p:sp>
      <p:sp>
        <p:nvSpPr>
          <p:cNvPr id="9" name="Pentagon 29">
            <a:extLst>
              <a:ext uri="{FF2B5EF4-FFF2-40B4-BE49-F238E27FC236}">
                <a16:creationId xmlns:a16="http://schemas.microsoft.com/office/drawing/2014/main" id="{13417ED7-BA8C-4F76-B9D8-FE5F0B008E99}"/>
              </a:ext>
            </a:extLst>
          </p:cNvPr>
          <p:cNvSpPr/>
          <p:nvPr/>
        </p:nvSpPr>
        <p:spPr bwMode="gray">
          <a:xfrm>
            <a:off x="7308112" y="1691912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2 	Land Size</a:t>
            </a:r>
          </a:p>
        </p:txBody>
      </p:sp>
      <p:sp>
        <p:nvSpPr>
          <p:cNvPr id="10" name="Pentagon 23">
            <a:extLst>
              <a:ext uri="{FF2B5EF4-FFF2-40B4-BE49-F238E27FC236}">
                <a16:creationId xmlns:a16="http://schemas.microsoft.com/office/drawing/2014/main" id="{6A91AD8F-3699-4D55-A2A7-6DD1A9DB520B}"/>
              </a:ext>
            </a:extLst>
          </p:cNvPr>
          <p:cNvSpPr/>
          <p:nvPr/>
        </p:nvSpPr>
        <p:spPr bwMode="gray">
          <a:xfrm>
            <a:off x="1694712" y="3977912"/>
            <a:ext cx="3678240" cy="82296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5	Parking Spaces</a:t>
            </a:r>
          </a:p>
        </p:txBody>
      </p:sp>
      <p:sp>
        <p:nvSpPr>
          <p:cNvPr id="11" name="Pentagon 25">
            <a:extLst>
              <a:ext uri="{FF2B5EF4-FFF2-40B4-BE49-F238E27FC236}">
                <a16:creationId xmlns:a16="http://schemas.microsoft.com/office/drawing/2014/main" id="{CB5F792C-79CD-4934-A38F-15D53EC91536}"/>
              </a:ext>
            </a:extLst>
          </p:cNvPr>
          <p:cNvSpPr/>
          <p:nvPr/>
        </p:nvSpPr>
        <p:spPr bwMode="gray">
          <a:xfrm>
            <a:off x="4256880" y="5120912"/>
            <a:ext cx="3678240" cy="82296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7	Product Depth</a:t>
            </a:r>
          </a:p>
        </p:txBody>
      </p:sp>
      <p:sp>
        <p:nvSpPr>
          <p:cNvPr id="13" name="Pentagon 29">
            <a:extLst>
              <a:ext uri="{FF2B5EF4-FFF2-40B4-BE49-F238E27FC236}">
                <a16:creationId xmlns:a16="http://schemas.microsoft.com/office/drawing/2014/main" id="{D1E6B5BD-0CB8-491D-A751-2D76612B2609}"/>
              </a:ext>
            </a:extLst>
          </p:cNvPr>
          <p:cNvSpPr/>
          <p:nvPr/>
        </p:nvSpPr>
        <p:spPr bwMode="gray">
          <a:xfrm>
            <a:off x="7308112" y="3977912"/>
            <a:ext cx="3678240" cy="82296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6	Property Type</a:t>
            </a:r>
          </a:p>
        </p:txBody>
      </p:sp>
    </p:spTree>
    <p:extLst>
      <p:ext uri="{BB962C8B-B14F-4D97-AF65-F5344CB8AC3E}">
        <p14:creationId xmlns:p14="http://schemas.microsoft.com/office/powerpoint/2010/main" val="344692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BADAF0-ABC3-43B4-904C-16BE4C83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97" y="1368498"/>
            <a:ext cx="8242005" cy="412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E681-0F7E-441B-A4C0-C66BC67C15DF}"/>
              </a:ext>
            </a:extLst>
          </p:cNvPr>
          <p:cNvSpPr txBox="1"/>
          <p:nvPr/>
        </p:nvSpPr>
        <p:spPr>
          <a:xfrm>
            <a:off x="3645194" y="5489501"/>
            <a:ext cx="49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Median housing prices by property type.</a:t>
            </a:r>
          </a:p>
        </p:txBody>
      </p:sp>
    </p:spTree>
    <p:extLst>
      <p:ext uri="{BB962C8B-B14F-4D97-AF65-F5344CB8AC3E}">
        <p14:creationId xmlns:p14="http://schemas.microsoft.com/office/powerpoint/2010/main" val="233174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53A1E5-0F2B-4446-9448-4B018C8C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0" y="1293185"/>
            <a:ext cx="8543260" cy="42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DC4CC-4201-4EC6-923B-58BF5E3F994C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Housing prices over number of bedrooms.</a:t>
            </a:r>
          </a:p>
        </p:txBody>
      </p:sp>
    </p:spTree>
    <p:extLst>
      <p:ext uri="{BB962C8B-B14F-4D97-AF65-F5344CB8AC3E}">
        <p14:creationId xmlns:p14="http://schemas.microsoft.com/office/powerpoint/2010/main" val="127554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6C115E88-0443-4B2A-8B46-7E2E02464DC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428431"/>
              </p:ext>
            </p:extLst>
          </p:nvPr>
        </p:nvGraphicFramePr>
        <p:xfrm>
          <a:off x="2364377" y="1690688"/>
          <a:ext cx="7463244" cy="3553097"/>
        </p:xfrm>
        <a:graphic>
          <a:graphicData uri="http://schemas.openxmlformats.org/drawingml/2006/table">
            <a:tbl>
              <a:tblPr/>
              <a:tblGrid>
                <a:gridCol w="236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889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Median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IQR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Building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103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Land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294.5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650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Bedrooms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Bathrooms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Parking Spaces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Price (AUD)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485,000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177,500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0EACB8-D6C6-416A-82E2-C4CDCE1D0899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Descriptive statistics of features and target.</a:t>
            </a:r>
          </a:p>
        </p:txBody>
      </p:sp>
    </p:spTree>
    <p:extLst>
      <p:ext uri="{BB962C8B-B14F-4D97-AF65-F5344CB8AC3E}">
        <p14:creationId xmlns:p14="http://schemas.microsoft.com/office/powerpoint/2010/main" val="256781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Evaluation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0622D4F3-E8B8-4B78-AA88-97843B289AE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771771"/>
              </p:ext>
            </p:extLst>
          </p:nvPr>
        </p:nvGraphicFramePr>
        <p:xfrm>
          <a:off x="2535554" y="1690688"/>
          <a:ext cx="7120888" cy="3194821"/>
        </p:xfrm>
        <a:graphic>
          <a:graphicData uri="http://schemas.openxmlformats.org/drawingml/2006/table">
            <a:tbl>
              <a:tblPr/>
              <a:tblGrid>
                <a:gridCol w="4315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893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RSME (AUD)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Baseline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124,670.31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94,997.47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87,969.37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731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 (subsampled)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85,967.02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4D9D21-4B95-4CC0-83B0-54EC56387342}"/>
              </a:ext>
            </a:extLst>
          </p:cNvPr>
          <p:cNvSpPr txBox="1"/>
          <p:nvPr/>
        </p:nvSpPr>
        <p:spPr>
          <a:xfrm>
            <a:off x="3670983" y="5489501"/>
            <a:ext cx="48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Comparison of model test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7470763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heme/theme1.xml><?xml version="1.0" encoding="utf-8"?>
<a:theme xmlns:a="http://schemas.openxmlformats.org/drawingml/2006/main" name="Office Theme">
  <a:themeElements>
    <a:clrScheme name="Deloitte US Color1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 16_9 onscreen</Template>
  <TotalTime>2472</TotalTime>
  <Words>640</Words>
  <Application>Microsoft Office PowerPoint</Application>
  <PresentationFormat>Widescreen</PresentationFormat>
  <Paragraphs>117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 2</vt:lpstr>
      <vt:lpstr>Office Theme</vt:lpstr>
      <vt:lpstr>Home in the Outback: Predicting Housing Prices in Australia Andrew Yang</vt:lpstr>
      <vt:lpstr>PowerPoint Presentation</vt:lpstr>
      <vt:lpstr>Business Understanding</vt:lpstr>
      <vt:lpstr>Business Problem</vt:lpstr>
      <vt:lpstr>Features</vt:lpstr>
      <vt:lpstr>Data Understanding</vt:lpstr>
      <vt:lpstr>Data Understanding</vt:lpstr>
      <vt:lpstr>Data Understanding</vt:lpstr>
      <vt:lpstr>Modeling &amp; 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in the Outback: Predicting Housing Prices in Australia Andrew Yang</dc:title>
  <dc:creator>Yang, Andrew</dc:creator>
  <cp:lastModifiedBy>Yang, Andrew</cp:lastModifiedBy>
  <cp:revision>16</cp:revision>
  <dcterms:created xsi:type="dcterms:W3CDTF">2023-01-10T16:39:43Z</dcterms:created>
  <dcterms:modified xsi:type="dcterms:W3CDTF">2023-01-27T04:35:24Z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2023-01-10T16:39:43Z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65652baf-d79b-4444-89b5-b63ec08e8d15</vt:lpwstr>
  </property>
  <property fmtid="{D5CDD505-2E9C-101B-9397-08002B2CF9AE}" pid="8" name="MSIP_Label_ea60d57e-af5b-4752-ac57-3e4f28ca11dc_ContentBits">
    <vt:lpwstr>0</vt:lpwstr>
  </property>
</Properties>
</file>